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91" r:id="rId3"/>
    <p:sldId id="293" r:id="rId4"/>
    <p:sldId id="292" r:id="rId5"/>
    <p:sldId id="283" r:id="rId6"/>
    <p:sldId id="284" r:id="rId7"/>
    <p:sldId id="285" r:id="rId8"/>
    <p:sldId id="287" r:id="rId9"/>
    <p:sldId id="286" r:id="rId10"/>
    <p:sldId id="288" r:id="rId11"/>
    <p:sldId id="289" r:id="rId12"/>
    <p:sldId id="294" r:id="rId13"/>
    <p:sldId id="290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A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421"/>
    <p:restoredTop sz="93982"/>
  </p:normalViewPr>
  <p:slideViewPr>
    <p:cSldViewPr snapToGrid="0" snapToObjects="1">
      <p:cViewPr varScale="1">
        <p:scale>
          <a:sx n="89" d="100"/>
          <a:sy n="89" d="100"/>
        </p:scale>
        <p:origin x="1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0-17T03:39:22.40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1444 24575,'90'-38'0,"1"0"0,-1 1 0,0-1 0,0 0 0,1 0 0,-1 0 0,0 0 0,-4 3 0,-14 5 0,15-7-1082,-16 7 0,15-6 0,10-5 1,5-2-1,0 0 0,-3 1 1,-8 3-1,-13 6 0,-18 6 1082,9-4 0,-14 6 0,8 1 0,-2 0 925,-8-3 1,-1 1-926,9 6 0,-1 1 0,31-24 0,-3 16 0,-3 2 0,4-1 0,-9 14 0,16-12 0,-8 22 0,-7-5 0,14-9 0,-35 12 1627,13-11-1627,-24 15 0,14-15 0,-6 12 5414,1-18-5414,5 19 844,-6-12-844,9 5 0,0-7 0,0-1 0,0 1 0,20-9 0,-6 6 0,9 0 0,-21 6 0,1 1 0,-18 6 0,0 0-320,20-7 0,0-2 320,27-2 0,-20 7 0,-2-5 0,-19 13 0,-2-12 0,-17 13 0,-1-6 0,-15 7 640,5 0-640,-4 0 0,-1 0 0,5 0 0,-5 0 0,20 0 0,-10 0 0,2 0 0,-13 0 0,-7 0 0,-1 0 0,1 0 0,-6 6 0,-1 1 0,0 6 0,1-1 0,0 1 0,5 0 0,-5 0 0,6 0 0,-6 0 0,4 0 0,-9-1 0,9 1 0,-9 0 0,9-6 0,-4-1 0,6-6 0,0 0 0,0 0 0,6 0 0,2 0 0,1 6 0,4 1 0,-12 6 0,6-5 0,-7-2 0,0-1 0,0-3 0,0 4 0,-1-1 0,8-3 0,1 10 0,7-11 0,0 12 0,0-6 0,0 1 0,0 5 0,0-6 0,-1 7 0,-5 0 0,-3-1 0,-6 0 0,0 0 0,0-6 0,-6 4 0,4-9 0,-3 4 0,11-6 0,-4 0 0,11 6 0,-5-5 0,0 6 0,6-1 0,-6-5 0,0 11 0,-1-10 0,-1 10 0,-4-11 0,4 5 0,-6-6 0,0 6 0,0-5 0,0 5 0,0-6 0,-1 0 0,-4 6 0,-3-5 0,-5 5 0</inkml:trace>
  <inkml:trace contextRef="#ctx0" brushRef="#br0" timeOffset="1745">6051 102 24575,'0'36'0,"0"-6"0,0 13 0,6-13 0,9 13 0,-5-13 0,10 14 0,-12-15 0,12 7 0,-10-15 0,8-1 0,-11-7 0,0-1 0,-1 1 0,0-6 0,-5 5 0,5-5 0,-6 6 0,0 0 0,0 0 0,0 0 0,0-1 0,0 1 0,-6 0 0,4 0 0,-9 0 0,4 0 0,-6 0 0,-7-6 0,5 4 0,-11-9 0,4 10 0,-6-11 0,-7 12 0,-3-5 0,-8 7 0,1 0 0,-9 8 0,6-6 0,-6 13 0,0-6 0,7 6 0,-8-5 0,10-4 0,0 1 0,7-6 0,-6 6 0,14-8 0,-5 1 0,7-2 0,7 0 0,8-5 0,7-3 0</inkml:trace>
</inkml:ink>
</file>

<file path=ppt/media/image1.jpe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06DAD-5C6A-3546-9C1C-B27E6BA870DD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1B8E1-A46D-EF4C-9778-D1976E35C6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62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1B8E1-A46D-EF4C-9778-D1976E35C6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476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DA3B2A-2F41-3C4E-9AC5-9A6D361BAF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6C26A4-6E7B-284B-A40B-FA1E248ADE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8CDC86-EA77-AE40-82B0-7A1DAEA5AE6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7EB912-E887-D840-95B8-E2043C79D5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6220E1-9B1D-6C40-A3D5-157A7421E4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E1FE84-05C8-A640-BF6C-E1D912ADD3D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771914-410D-A641-B177-CC823AE3E7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9E035D-51AF-B84C-9210-0A1379EAAD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03A5B3-40FC-4F43-9552-B7D06E0FD3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9804E9-C059-8A4F-B6DA-90EB2767D3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5D205-51A3-BB47-8AFD-CF7E9BA968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A3A73-AE21-F546-9D11-7AC6C229FD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6F97BA0-3EB9-FB40-8C09-58AE5942CC2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68227DA-93D2-2345-AC56-4BB61F1CE2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410057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2F332-ACD7-9947-85AD-DF50D3FA04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AFE43-0191-6347-A153-1A80D4AF88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905943F-794D-164A-8946-0FFACC84B1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07F398-9DCF-FD45-9648-C6C294B014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187C2-A73D-AF40-9222-0BEC844830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29089-C580-8548-ABE7-89E947CD3F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65A7E-71F2-7749-A7F1-39B6A25D9F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07D60-A64B-8940-91BA-ACEBDCDF1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0" y="0"/>
            <a:ext cx="9144000" cy="6857999"/>
            <a:chOff x="0" y="0"/>
            <a:chExt cx="9144000" cy="6857999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6176963"/>
              <a:ext cx="9144000" cy="681036"/>
            </a:xfrm>
            <a:prstGeom prst="rect">
              <a:avLst/>
            </a:prstGeom>
            <a:solidFill>
              <a:srgbClr val="003A6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0" y="0"/>
              <a:ext cx="9144000" cy="249382"/>
            </a:xfrm>
            <a:prstGeom prst="rect">
              <a:avLst/>
            </a:prstGeom>
            <a:solidFill>
              <a:srgbClr val="003A6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1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8651" y="6228301"/>
              <a:ext cx="1771650" cy="586626"/>
            </a:xfrm>
            <a:prstGeom prst="rect">
              <a:avLst/>
            </a:prstGeom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64E42-323D-254B-B60E-673D47EFB50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93FC4587-010D-0B47-B3D8-3450472F6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1A5690B-9738-C148-86F7-63C26ADC5F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00301" y="6356350"/>
            <a:ext cx="4057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COMP90018 - Mobile Computing Systems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48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COMP90018</a:t>
            </a:r>
            <a:br>
              <a:rPr lang="en-US" dirty="0"/>
            </a:br>
            <a:r>
              <a:rPr lang="en-US" dirty="0"/>
              <a:t>Mobile Computing Systems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Prof. Vassilis Kostakos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fld id="{80864E42-323D-254B-B60E-673D47EFB50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6A96A-FCBF-704D-8C89-E5EC36F9AD3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179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15651-2244-4446-9134-AC37F8DEA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6BBD3-B3F8-2144-8492-5AA17C44D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Lecture slides (LMS)</a:t>
            </a:r>
          </a:p>
          <a:p>
            <a:r>
              <a:rPr lang="en-US" dirty="0"/>
              <a:t>Lecture material (LMS)</a:t>
            </a:r>
          </a:p>
          <a:p>
            <a:pPr lvl="1"/>
            <a:r>
              <a:rPr lang="en-US" dirty="0"/>
              <a:t>Papers/Chapters: in-depth content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532773-755A-4344-9616-544E137E1A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B0F2-8508-D64C-A5E7-26CF340E13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19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11B10-CE67-9446-8D2B-CAA743E4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lectures were not recorded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0D78F-4547-D147-8C75-FED289054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DO NOT PANIC!</a:t>
            </a:r>
          </a:p>
          <a:p>
            <a:r>
              <a:rPr lang="en-US" dirty="0"/>
              <a:t>You will be able to complete the exam </a:t>
            </a:r>
            <a:r>
              <a:rPr lang="en-US"/>
              <a:t>without those </a:t>
            </a:r>
            <a:r>
              <a:rPr lang="en-US" dirty="0"/>
              <a:t>lecture recordings</a:t>
            </a:r>
          </a:p>
          <a:p>
            <a:r>
              <a:rPr lang="en-US" dirty="0"/>
              <a:t>All exam questions are based on material in LMS</a:t>
            </a:r>
          </a:p>
          <a:p>
            <a:endParaRPr lang="en-US" dirty="0"/>
          </a:p>
          <a:p>
            <a:r>
              <a:rPr lang="en-US" dirty="0"/>
              <a:t>Lecture 8: no recording – read LMS material</a:t>
            </a:r>
          </a:p>
          <a:p>
            <a:r>
              <a:rPr lang="en-US" dirty="0"/>
              <a:t>Lecture 9: recording from 2018 available</a:t>
            </a:r>
          </a:p>
          <a:p>
            <a:r>
              <a:rPr lang="en-US" dirty="0"/>
              <a:t>Lecture 10: no recording –  read LMS material</a:t>
            </a:r>
          </a:p>
          <a:p>
            <a:r>
              <a:rPr lang="en-US" dirty="0"/>
              <a:t>Lecture 11: audio recording available in LMS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1C5FD-3320-DF4B-A187-B98B9781B3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EB11BE-E9E3-C44B-8094-4166A94C02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211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49931-139E-334A-B781-2373B8DB6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A1691-9465-5748-B5F9-7E1B52FB4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CF7986-F373-DF4F-95CA-2954B7646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ECAD28-287B-3C48-974A-6B78B9914F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351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14EBD-57C4-9D40-9A6E-8DF678EB6F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Good luck! </a:t>
            </a:r>
            <a:br>
              <a:rPr lang="en-US" dirty="0"/>
            </a:br>
            <a:r>
              <a:rPr lang="en-US" dirty="0"/>
              <a:t>We want you to succeed!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14046AD-7DB4-DC44-BB70-A383EBBCF9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Complete the SES survey:</a:t>
            </a:r>
          </a:p>
          <a:p>
            <a:r>
              <a:rPr lang="en-AU" sz="4800" dirty="0"/>
              <a:t>https://</a:t>
            </a:r>
            <a:r>
              <a:rPr lang="en-AU" sz="4800" dirty="0" err="1"/>
              <a:t>ses.unimelb.edu.au</a:t>
            </a:r>
            <a:r>
              <a:rPr lang="en-AU" sz="4800" dirty="0"/>
              <a:t>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97C245-D5B7-DB49-A29A-E4D2EA0A67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F3D60-9937-094C-A654-327DC1BAAB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218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5CD22-EDA2-6549-967E-ED8432796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E21E7-5BE0-AE4D-B913-8392EB64E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 information/details in LMS</a:t>
            </a:r>
          </a:p>
          <a:p>
            <a:r>
              <a:rPr lang="en-US" dirty="0"/>
              <a:t>The deliverable has 6 components</a:t>
            </a:r>
          </a:p>
          <a:p>
            <a:pPr lvl="1"/>
            <a:r>
              <a:rPr lang="en-US" dirty="0" err="1"/>
              <a:t>Youtube</a:t>
            </a:r>
            <a:r>
              <a:rPr lang="en-US" dirty="0"/>
              <a:t> </a:t>
            </a:r>
            <a:r>
              <a:rPr lang="en-US" b="1" dirty="0"/>
              <a:t>video</a:t>
            </a:r>
            <a:r>
              <a:rPr lang="en-US" dirty="0"/>
              <a:t> demonstrating your app functioning.</a:t>
            </a:r>
          </a:p>
          <a:p>
            <a:pPr lvl="1"/>
            <a:r>
              <a:rPr lang="en-US" dirty="0"/>
              <a:t>A </a:t>
            </a:r>
            <a:r>
              <a:rPr lang="en-US" b="1" dirty="0"/>
              <a:t>screenshot</a:t>
            </a:r>
            <a:r>
              <a:rPr lang="en-US" dirty="0"/>
              <a:t> of the Android Studio Console demonstrating the app compiles.</a:t>
            </a:r>
          </a:p>
          <a:p>
            <a:pPr lvl="1"/>
            <a:r>
              <a:rPr lang="en-US" dirty="0"/>
              <a:t>An export of commit </a:t>
            </a:r>
            <a:r>
              <a:rPr lang="en-US" b="1" dirty="0"/>
              <a:t>logs</a:t>
            </a:r>
            <a:r>
              <a:rPr lang="en-US" dirty="0"/>
              <a:t> from GIT/SVN/CVS/RCS.</a:t>
            </a:r>
          </a:p>
          <a:p>
            <a:pPr lvl="1"/>
            <a:r>
              <a:rPr lang="en-US" dirty="0"/>
              <a:t>A signed </a:t>
            </a:r>
            <a:r>
              <a:rPr lang="en-US" b="1" dirty="0"/>
              <a:t>declaration</a:t>
            </a:r>
            <a:r>
              <a:rPr lang="en-US" dirty="0"/>
              <a:t> from each team member that a contribution was made to the project. </a:t>
            </a:r>
            <a:r>
              <a:rPr lang="en-US" u="sng" dirty="0"/>
              <a:t>We reserve the right to penalize underperforming team members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 Completed Submission </a:t>
            </a:r>
            <a:r>
              <a:rPr lang="en-US" b="1" dirty="0"/>
              <a:t>template</a:t>
            </a:r>
            <a:r>
              <a:rPr lang="en-US" dirty="0"/>
              <a:t> in the TXT file attached to the brief.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C97003-7978-D142-B4E0-963FA39C08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5BBD9-2849-7248-9383-E5A2708547F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21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3A94E-5328-E241-8973-968E68B15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36DEF-5185-6A42-965D-67FC0864F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Worth 20 points</a:t>
            </a:r>
          </a:p>
          <a:p>
            <a:pPr lvl="1"/>
            <a:r>
              <a:rPr lang="en-US" dirty="0"/>
              <a:t>Material – 5 points</a:t>
            </a:r>
          </a:p>
          <a:p>
            <a:pPr lvl="1"/>
            <a:r>
              <a:rPr lang="en-US" dirty="0"/>
              <a:t>Quality of implementation – 5 points</a:t>
            </a:r>
          </a:p>
          <a:p>
            <a:pPr lvl="1"/>
            <a:r>
              <a:rPr lang="en-US" dirty="0"/>
              <a:t>User Interface – 5 points</a:t>
            </a:r>
          </a:p>
          <a:p>
            <a:pPr lvl="1"/>
            <a:r>
              <a:rPr lang="en-US" dirty="0"/>
              <a:t>Innovativeness – 5 points </a:t>
            </a:r>
          </a:p>
          <a:p>
            <a:pPr lvl="1"/>
            <a:endParaRPr lang="en-US" dirty="0"/>
          </a:p>
          <a:p>
            <a:r>
              <a:rPr lang="en-US" dirty="0"/>
              <a:t>High standard expected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D23DEE-2BE7-F445-AE47-F3E9A1ACB3D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AD89D5-9B9B-7C48-8061-83A0269DF6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02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91D80A-E16B-9C4D-B5D3-68D053FD5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BAA3D3-9024-7944-AE8B-CC6EBFA342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A79518-172C-FE4E-AAC8-ED1C81A8E5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6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exam is worth 60% of your final grade</a:t>
            </a:r>
          </a:p>
          <a:p>
            <a:pPr lvl="1"/>
            <a:r>
              <a:rPr lang="en-US" dirty="0"/>
              <a:t>Two hours</a:t>
            </a:r>
          </a:p>
          <a:p>
            <a:r>
              <a:rPr lang="en-US" dirty="0"/>
              <a:t>The exam consists of 6 questions</a:t>
            </a:r>
          </a:p>
          <a:p>
            <a:pPr lvl="1"/>
            <a:r>
              <a:rPr lang="en-US" dirty="0"/>
              <a:t>Each question is worth 10 points in total</a:t>
            </a:r>
          </a:p>
          <a:p>
            <a:pPr lvl="1"/>
            <a:r>
              <a:rPr lang="en-US" dirty="0"/>
              <a:t>Each question has sub-questions</a:t>
            </a:r>
          </a:p>
          <a:p>
            <a:r>
              <a:rPr lang="en-US" dirty="0"/>
              <a:t>Answer all questions in the exam</a:t>
            </a:r>
          </a:p>
          <a:p>
            <a:pPr lvl="1"/>
            <a:r>
              <a:rPr lang="en-US" dirty="0"/>
              <a:t>The number of full points per correct answer is shown in each question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7086600" y="6356350"/>
            <a:ext cx="2057400" cy="365125"/>
          </a:xfrm>
        </p:spPr>
        <p:txBody>
          <a:bodyPr/>
          <a:lstStyle/>
          <a:p>
            <a:fld id="{9A51F5BB-A5D2-484E-AEF6-825573C0FF0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806A4-5070-1648-B9FC-32DCB091A6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14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B6939-099F-BF48-B4C8-9AF669BB3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68F38-318C-8A45-92CF-A54D8069E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DO NOT WRITE LONG ANSWERS</a:t>
            </a:r>
          </a:p>
          <a:p>
            <a:r>
              <a:rPr lang="en-US" dirty="0"/>
              <a:t>You can get 100% with just short answers</a:t>
            </a:r>
          </a:p>
          <a:p>
            <a:r>
              <a:rPr lang="en-US" dirty="0"/>
              <a:t>Example question: </a:t>
            </a:r>
          </a:p>
          <a:p>
            <a:pPr lvl="1"/>
            <a:r>
              <a:rPr lang="en-GB" b="1" dirty="0"/>
              <a:t>Discuss the two fundamental approaches presented in the lecture to develop software for mobile devices depending on the capabilities of a device. </a:t>
            </a:r>
            <a:endParaRPr lang="en-US" b="1" dirty="0"/>
          </a:p>
          <a:p>
            <a:r>
              <a:rPr lang="en-US" dirty="0"/>
              <a:t>Valid answer:</a:t>
            </a:r>
          </a:p>
          <a:p>
            <a:pPr lvl="1"/>
            <a:r>
              <a:rPr lang="en-GB" dirty="0"/>
              <a:t>Server-based approach: create a web service and the client (the mobile device) accesses the content via a browser. </a:t>
            </a:r>
          </a:p>
          <a:p>
            <a:pPr lvl="1"/>
            <a:r>
              <a:rPr lang="en-GB" dirty="0"/>
              <a:t>Device-based approach: develop application with an SDK and deploy the application locally on the mobile device. </a:t>
            </a:r>
          </a:p>
          <a:p>
            <a:pPr lvl="1"/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87F175-3574-6D4E-B262-607C41D592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70999-D513-FA47-AB9D-2277353C7C7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01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A148-0BAE-594C-B260-8244FE1CC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exams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A57FC-4929-C44A-A62D-EE37C03F8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LMS we have uploaded a previous exam</a:t>
            </a:r>
          </a:p>
          <a:p>
            <a:pPr lvl="1"/>
            <a:r>
              <a:rPr lang="en-US" dirty="0"/>
              <a:t>and its solution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ADDA1B-2283-8245-B0E0-F6473B4EC6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B4E4C5-4811-D644-822A-40F978AB12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98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9C5E54-0443-9E4E-8FC2-330D05E7A85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D5B80F-6109-834D-90FA-BF7A68A204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E56B56-C328-B741-97AD-4F00C9638E7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12177" y="0"/>
            <a:ext cx="509154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E38299-1544-AC43-95A2-A8775BAC6C31}"/>
              </a:ext>
            </a:extLst>
          </p:cNvPr>
          <p:cNvSpPr txBox="1"/>
          <p:nvPr/>
        </p:nvSpPr>
        <p:spPr>
          <a:xfrm>
            <a:off x="314325" y="528638"/>
            <a:ext cx="2277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Cover page</a:t>
            </a:r>
          </a:p>
        </p:txBody>
      </p:sp>
    </p:spTree>
    <p:extLst>
      <p:ext uri="{BB962C8B-B14F-4D97-AF65-F5344CB8AC3E}">
        <p14:creationId xmlns:p14="http://schemas.microsoft.com/office/powerpoint/2010/main" val="1656786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B5692A-5E18-A442-8041-74AAB66B249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COMP90018 - Mobile Computing Systems Programming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A96AB2-8F51-8E46-AB7E-16F1B481E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0864E42-323D-254B-B60E-673D47EFB500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6177DC-C2FC-0C4B-854B-D61E9DB4424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3300" y="136524"/>
            <a:ext cx="4330700" cy="61159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27FA64-E3EC-6945-97A6-D2617469E78C}"/>
              </a:ext>
            </a:extLst>
          </p:cNvPr>
          <p:cNvSpPr txBox="1"/>
          <p:nvPr/>
        </p:nvSpPr>
        <p:spPr>
          <a:xfrm>
            <a:off x="314325" y="528638"/>
            <a:ext cx="2574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Sample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0A4D4B-3653-8542-BAC6-C7495E05A9FB}"/>
              </a:ext>
            </a:extLst>
          </p:cNvPr>
          <p:cNvSpPr txBox="1"/>
          <p:nvPr/>
        </p:nvSpPr>
        <p:spPr>
          <a:xfrm>
            <a:off x="1500188" y="2028825"/>
            <a:ext cx="2007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Write answers here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84BF9FE-1F4E-B643-A91D-B40695D75E3B}"/>
                  </a:ext>
                </a:extLst>
              </p14:cNvPr>
              <p14:cNvContentPartPr/>
              <p14:nvPr/>
            </p14:nvContentPartPr>
            <p14:xfrm>
              <a:off x="3493620" y="1705612"/>
              <a:ext cx="2228760" cy="5198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84BF9FE-1F4E-B643-A91D-B40695D75E3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84620" y="1696972"/>
                <a:ext cx="2246400" cy="53748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2B9804D3-6997-A74F-94E0-6081F7F2CFF2}"/>
              </a:ext>
            </a:extLst>
          </p:cNvPr>
          <p:cNvSpPr txBox="1"/>
          <p:nvPr/>
        </p:nvSpPr>
        <p:spPr>
          <a:xfrm>
            <a:off x="401638" y="2426732"/>
            <a:ext cx="3620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you run out of space, use last page</a:t>
            </a:r>
          </a:p>
        </p:txBody>
      </p:sp>
    </p:spTree>
    <p:extLst>
      <p:ext uri="{BB962C8B-B14F-4D97-AF65-F5344CB8AC3E}">
        <p14:creationId xmlns:p14="http://schemas.microsoft.com/office/powerpoint/2010/main" val="2747221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487</Words>
  <Application>Microsoft Macintosh PowerPoint</Application>
  <PresentationFormat>On-screen Show (4:3)</PresentationFormat>
  <Paragraphs>88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COMP90018 Mobile Computing Systems Programming</vt:lpstr>
      <vt:lpstr>Final project</vt:lpstr>
      <vt:lpstr>Grading</vt:lpstr>
      <vt:lpstr>Exam</vt:lpstr>
      <vt:lpstr>Overview</vt:lpstr>
      <vt:lpstr>Exam Tips</vt:lpstr>
      <vt:lpstr>Previous exams</vt:lpstr>
      <vt:lpstr>PowerPoint Presentation</vt:lpstr>
      <vt:lpstr>PowerPoint Presentation</vt:lpstr>
      <vt:lpstr>What to study</vt:lpstr>
      <vt:lpstr>Some lectures were not recorded</vt:lpstr>
      <vt:lpstr>Questions?</vt:lpstr>
      <vt:lpstr>Good luck!  We want you to succeed!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COMP90018 Mobile Computing Systems Programming</dc:title>
  <dc:creator>Vassilis Kostakos</dc:creator>
  <cp:lastModifiedBy>Vassilis Kostakos</cp:lastModifiedBy>
  <cp:revision>40</cp:revision>
  <dcterms:created xsi:type="dcterms:W3CDTF">2019-05-30T00:14:47Z</dcterms:created>
  <dcterms:modified xsi:type="dcterms:W3CDTF">2019-10-21T21:41:56Z</dcterms:modified>
</cp:coreProperties>
</file>